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1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Hospital Resource Failure Predictor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8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 :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9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Ajay Kumar 1MS24IS400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01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Akshay Kumar 1MS24IS403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423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Dikshith S 1MS24IS406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845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Nuthana T M 1MS24IS410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60" y="405170"/>
            <a:ext cx="4023003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 Impact &amp; Benefits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660" y="1252299"/>
            <a:ext cx="4246840" cy="4246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660" y="5664875"/>
            <a:ext cx="206680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Excellence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515660" y="6042303"/>
            <a:ext cx="424684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resource allocation and reduce waste through predictive planning. Minimize emergency procurement costs.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451" y="1252299"/>
            <a:ext cx="4246840" cy="4246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29451" y="5664875"/>
            <a:ext cx="199322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Emergency Readiness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5129451" y="6042303"/>
            <a:ext cx="424684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for surge events with advance notice. Ensure critical resources are available when lives depend on them.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242" y="1252299"/>
            <a:ext cx="4386501" cy="4386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43242" y="5804535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Planning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9743242" y="6181963"/>
            <a:ext cx="438650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data-driven decisions on procurement, staffing, and capacity management with transparent logic.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515660" y="7025283"/>
            <a:ext cx="4410194" cy="486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3800" dirty="0"/>
          </a:p>
        </p:txBody>
      </p:sp>
      <p:sp>
        <p:nvSpPr>
          <p:cNvPr id="13" name="Text 8"/>
          <p:cNvSpPr/>
          <p:nvPr/>
        </p:nvSpPr>
        <p:spPr>
          <a:xfrm>
            <a:off x="1799749" y="7695605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Explainable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515660" y="8014097"/>
            <a:ext cx="44101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black-box ML—pure logic every staff member can understand and trust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5110043" y="7025283"/>
            <a:ext cx="4410194" cy="486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2-4hrs</a:t>
            </a:r>
            <a:endParaRPr lang="en-US" sz="3800" dirty="0"/>
          </a:p>
        </p:txBody>
      </p:sp>
      <p:sp>
        <p:nvSpPr>
          <p:cNvPr id="16" name="Text 11"/>
          <p:cNvSpPr/>
          <p:nvPr/>
        </p:nvSpPr>
        <p:spPr>
          <a:xfrm>
            <a:off x="6394133" y="7695605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Early Warning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5110043" y="8014097"/>
            <a:ext cx="44101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failures hours before they occur, enabling proactive response</a:t>
            </a:r>
            <a:endParaRPr lang="en-US" sz="1150" dirty="0"/>
          </a:p>
        </p:txBody>
      </p:sp>
      <p:sp>
        <p:nvSpPr>
          <p:cNvPr id="18" name="Text 13"/>
          <p:cNvSpPr/>
          <p:nvPr/>
        </p:nvSpPr>
        <p:spPr>
          <a:xfrm>
            <a:off x="9704427" y="7025283"/>
            <a:ext cx="4410194" cy="486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7+</a:t>
            </a:r>
            <a:endParaRPr lang="en-US" sz="3800" dirty="0"/>
          </a:p>
        </p:txBody>
      </p:sp>
      <p:sp>
        <p:nvSpPr>
          <p:cNvPr id="19" name="Text 14"/>
          <p:cNvSpPr/>
          <p:nvPr/>
        </p:nvSpPr>
        <p:spPr>
          <a:xfrm>
            <a:off x="10988516" y="7695605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Resources Tracked</a:t>
            </a:r>
            <a:endParaRPr lang="en-US" sz="1450" dirty="0"/>
          </a:p>
        </p:txBody>
      </p:sp>
      <p:sp>
        <p:nvSpPr>
          <p:cNvPr id="20" name="Text 15"/>
          <p:cNvSpPr/>
          <p:nvPr/>
        </p:nvSpPr>
        <p:spPr>
          <a:xfrm>
            <a:off x="9704427" y="8014097"/>
            <a:ext cx="44101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monitoring of all critical hospital resources simultaneously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93" y="496014"/>
            <a:ext cx="698706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 Roadmap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19701"/>
            <a:ext cx="22860" cy="6313765"/>
          </a:xfrm>
          <a:prstGeom prst="roundRect">
            <a:avLst>
              <a:gd name="adj" fmla="val 33118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594634" y="1611035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112437" y="1419701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80064" y="1453515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144089" y="1481614"/>
            <a:ext cx="226992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Data Integration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0793" y="1871305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directly to Hospital Information Systems (HIS) for real-time streaming data and automated monitoring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103" y="2692360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80064" y="253484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6384" y="2562939"/>
            <a:ext cx="229671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Multi-Channel Alerts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6384" y="2952631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WhatsApp and SMS notifications to ensure critical staff receive warnings instantly, wherever they are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4634" y="3624501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437" y="3433167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80064" y="346698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160877" y="349508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Network Predictions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30793" y="3884771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multi-hospital resource sharing and regional capacity forecasting for coordinated emergency response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103" y="4556641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437" y="4365308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80064" y="439912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6384" y="4427220"/>
            <a:ext cx="260354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Visualization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6384" y="481691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graph-based dashboards showing resource trends, dependency maps, and prediction timelines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4634" y="5488781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C0C1D7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437" y="5297448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80064" y="533126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4018836" y="5359360"/>
            <a:ext cx="239518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Scheduling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630793" y="574905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optimize elective surgery schedules based on predicted resource availability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103" y="6420922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C0C1D7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437" y="6229588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180064" y="626340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16384" y="6291501"/>
            <a:ext cx="289095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Optional ML Enhancement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16384" y="668119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system combining explainable logic with machine learning for enhanced pattern recognition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you…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4455676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Critical Problem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403883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Failures Impact Lives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3768" y="2004536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pure logic-based system for predicting critical resource shortages before they happen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735223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Hospitals face unpredictable resource demands that lead to critical situations: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3768" y="3465909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Treatment delays due to ICU bed shortages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768" y="3813334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Surgery cancellations from insufficient blood units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3768" y="4160758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Emergency mismanagement during demand spikes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3768" y="4508183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Life-threatening situations from oxygen depletion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23768" y="4855607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systems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shortages. HRFP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them hours in advance.</a:t>
            </a:r>
            <a:endParaRPr lang="en-US" sz="14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0228" y="1514713"/>
            <a:ext cx="6474023" cy="647402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6517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Prediction Matters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Early Warning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systems lack predictive capabilities for oxygen, ventilator, or ICU failures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Blind Dependencies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Oxygen shortages cascade into ventilator failures, affecting ICU capacity and surgical schedules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Time Estimates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Hospitals cannot forecast when critical resources will run out or plan procurement accordingly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Black Box Systems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solutions lack explainable, rule-based reasoning that staff can understand and trust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656" y="596979"/>
            <a:ext cx="7715488" cy="127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Solution: HRFP Architecture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56" y="2178725"/>
            <a:ext cx="1020485" cy="15023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5214" y="2382798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Input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25214" y="2824043"/>
            <a:ext cx="649093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on ICU beds, oxygen, blood ,ventilators, staff and Pharmacy stocks 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6" y="3681055"/>
            <a:ext cx="1020485" cy="12245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25214" y="3885128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Rule Engine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25214" y="4326374"/>
            <a:ext cx="649093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JSON-based threshold evaluation and dependency matching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56" y="4905613"/>
            <a:ext cx="1020485" cy="15023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5214" y="5109686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Three-Scold Model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25214" y="5550932"/>
            <a:ext cx="649093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Spike detection, dependency propagation, and time-to-failure prediction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656" y="6407944"/>
            <a:ext cx="1020485" cy="12245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25214" y="6612017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 Output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25214" y="7053263"/>
            <a:ext cx="649093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alerts with severity scores and recommendations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33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Flow chart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05733"/>
            <a:ext cx="13042821" cy="27623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23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119" y="818198"/>
            <a:ext cx="4379000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HRFP Stands Out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69119" y="1570196"/>
            <a:ext cx="8005763" cy="1219676"/>
          </a:xfrm>
          <a:prstGeom prst="roundRect">
            <a:avLst>
              <a:gd name="adj" fmla="val 56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39259" y="1740337"/>
            <a:ext cx="214479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🎯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Real-World Impact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9259" y="2099429"/>
            <a:ext cx="7665482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Addresses an urgent hospital challenge that directly affects patient safety and operational efficiency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69119" y="2952393"/>
            <a:ext cx="8005763" cy="959525"/>
          </a:xfrm>
          <a:prstGeom prst="roundRect">
            <a:avLst>
              <a:gd name="adj" fmla="val 71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39259" y="3122533"/>
            <a:ext cx="2680335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🔍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Complete Transparency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39259" y="3481626"/>
            <a:ext cx="766548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explainable logic—no black-box algorithms. Staff understand exactly why alerts are triggered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9119" y="4074438"/>
            <a:ext cx="8005763" cy="959525"/>
          </a:xfrm>
          <a:prstGeom prst="roundRect">
            <a:avLst>
              <a:gd name="adj" fmla="val 71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39259" y="4244578"/>
            <a:ext cx="276439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🔗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Dependency Intelligence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39259" y="4603671"/>
            <a:ext cx="766548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cascade analysis that maps how resource failures propagate across hospital systems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69119" y="5196483"/>
            <a:ext cx="8005763" cy="959525"/>
          </a:xfrm>
          <a:prstGeom prst="roundRect">
            <a:avLst>
              <a:gd name="adj" fmla="val 71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39259" y="5366623"/>
            <a:ext cx="2174677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⚡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Deployment Ready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39259" y="5725716"/>
            <a:ext cx="766548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input/output makes integration straightforward. Hospitals can customize rules instantly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569119" y="6420143"/>
            <a:ext cx="8005763" cy="27861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569119" y="6630829"/>
            <a:ext cx="8005763" cy="780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HRFP transforms reactive crisis management into proactive resource planning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—helping hospitals act early, avoid life-threatening shortages, and deliver safer patient care through intelligent, explainable predictions.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6313"/>
            <a:ext cx="9478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Three-Scold Prediction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87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innovative three-layer approach provides comprehensive failure prediction: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133951" y="3664029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437156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3607296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34447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Scold 1: Utilization Spike Detection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189220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rapid drops in resource availability that signal imminent stress. Triggers early alerts when consumption rates accelerate beyond normal patterns.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57123" y="3323749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16962" y="3096875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7102" y="3267015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004191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Scold 2: Dependency Cascade Analysis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848939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Maps how resource shortages propagate across hospital systems. Example: Low oxygen affects ventilators, which impacts ICU capacity, ultimately delaying surgeries.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980295" y="2983587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40133" y="275671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0274" y="2926854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3664029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Scold 3: Failure Window Prediction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508778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Calculates precise time-to-failure using consumption rates. Formula: TTF = available resources / usage rate per hour. Provides actionable procurement timelines.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079" y="499467"/>
            <a:ext cx="637579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Risk Scoring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960245" y="2313861"/>
            <a:ext cx="165151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0-30%</a:t>
            </a:r>
            <a:endParaRPr lang="en-US" sz="2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9032" y="1474708"/>
            <a:ext cx="2014180" cy="20141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51992" y="371570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5079" y="4108013"/>
            <a:ext cx="43022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 levels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89263" y="2313861"/>
            <a:ext cx="165151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31-60%</a:t>
            </a:r>
            <a:endParaRPr lang="en-US" sz="2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050" y="1474708"/>
            <a:ext cx="2014180" cy="20141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81011" y="371570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MEDIUM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164098" y="4108013"/>
            <a:ext cx="43022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closely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1018282" y="2313861"/>
            <a:ext cx="165151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61-80%</a:t>
            </a:r>
            <a:endParaRPr lang="en-US" sz="26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069" y="1474708"/>
            <a:ext cx="2014180" cy="20141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710029" y="371570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93116" y="4108013"/>
            <a:ext cx="43022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action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6489263" y="5645706"/>
            <a:ext cx="165151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81-100%</a:t>
            </a:r>
            <a:endParaRPr lang="en-US" sz="26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50" y="4806553"/>
            <a:ext cx="2014180" cy="20141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81011" y="704754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5164098" y="7439858"/>
            <a:ext cx="43022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 response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775" y="533281"/>
            <a:ext cx="7012424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Powerful Features Dashboard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8775" y="1817965"/>
            <a:ext cx="6539508" cy="1741408"/>
          </a:xfrm>
          <a:prstGeom prst="roundRect">
            <a:avLst>
              <a:gd name="adj" fmla="val 630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678775" y="1795105"/>
            <a:ext cx="6539508" cy="91440"/>
          </a:xfrm>
          <a:prstGeom prst="roundRect">
            <a:avLst>
              <a:gd name="adj" fmla="val 8907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527096"/>
            <a:ext cx="581739" cy="581739"/>
          </a:xfrm>
          <a:prstGeom prst="roundRect">
            <a:avLst>
              <a:gd name="adj" fmla="val 157184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32146" y="1701522"/>
            <a:ext cx="232648" cy="2326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5469" y="2302788"/>
            <a:ext cx="254936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Monitoring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95469" y="2722126"/>
            <a:ext cx="6106120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ICU beds, oxygen, ventilators, blood , Pharmacy stocks and staff availability simultaneously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2117" y="1817965"/>
            <a:ext cx="6539508" cy="1741408"/>
          </a:xfrm>
          <a:prstGeom prst="roundRect">
            <a:avLst>
              <a:gd name="adj" fmla="val 6301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7412117" y="1795105"/>
            <a:ext cx="6539508" cy="91440"/>
          </a:xfrm>
          <a:prstGeom prst="roundRect">
            <a:avLst>
              <a:gd name="adj" fmla="val 89079"/>
            </a:avLst>
          </a:prstGeom>
          <a:solidFill>
            <a:srgbClr val="4950BC"/>
          </a:solidFill>
          <a:ln/>
        </p:spPr>
      </p:sp>
      <p:sp>
        <p:nvSpPr>
          <p:cNvPr id="11" name="Shape 8"/>
          <p:cNvSpPr/>
          <p:nvPr/>
        </p:nvSpPr>
        <p:spPr>
          <a:xfrm>
            <a:off x="10390942" y="1527096"/>
            <a:ext cx="581739" cy="581739"/>
          </a:xfrm>
          <a:prstGeom prst="roundRect">
            <a:avLst>
              <a:gd name="adj" fmla="val 157184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5487" y="1701522"/>
            <a:ext cx="232648" cy="23264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28811" y="2302788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Analytics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628811" y="2722126"/>
            <a:ext cx="6106120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Time-to-failure calculations for each resource with hour-by-hour forecasting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678775" y="4044077"/>
            <a:ext cx="6539508" cy="1741408"/>
          </a:xfrm>
          <a:prstGeom prst="roundRect">
            <a:avLst>
              <a:gd name="adj" fmla="val 6301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678775" y="4021217"/>
            <a:ext cx="6539508" cy="91440"/>
          </a:xfrm>
          <a:prstGeom prst="roundRect">
            <a:avLst>
              <a:gd name="adj" fmla="val 89079"/>
            </a:avLst>
          </a:prstGeom>
          <a:solidFill>
            <a:srgbClr val="4950BC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600" y="3753207"/>
            <a:ext cx="581739" cy="581739"/>
          </a:xfrm>
          <a:prstGeom prst="roundRect">
            <a:avLst>
              <a:gd name="adj" fmla="val 157184"/>
            </a:avLst>
          </a:prstGeom>
          <a:solidFill>
            <a:srgbClr val="4950B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2146" y="3927634"/>
            <a:ext cx="232648" cy="23264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95469" y="4528899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Alerts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895469" y="4948238"/>
            <a:ext cx="6106120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Customizable threshold-based warnings sent before critical situations develop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12117" y="4044077"/>
            <a:ext cx="6539508" cy="1741408"/>
          </a:xfrm>
          <a:prstGeom prst="roundRect">
            <a:avLst>
              <a:gd name="adj" fmla="val 6301"/>
            </a:avLst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7412117" y="4021217"/>
            <a:ext cx="6539508" cy="91440"/>
          </a:xfrm>
          <a:prstGeom prst="roundRect">
            <a:avLst>
              <a:gd name="adj" fmla="val 89079"/>
            </a:avLst>
          </a:prstGeom>
          <a:solidFill>
            <a:srgbClr val="4950BC"/>
          </a:solidFill>
          <a:ln/>
        </p:spPr>
      </p:sp>
      <p:sp>
        <p:nvSpPr>
          <p:cNvPr id="23" name="Shape 18"/>
          <p:cNvSpPr/>
          <p:nvPr/>
        </p:nvSpPr>
        <p:spPr>
          <a:xfrm>
            <a:off x="10390942" y="3753207"/>
            <a:ext cx="581739" cy="581739"/>
          </a:xfrm>
          <a:prstGeom prst="roundRect">
            <a:avLst>
              <a:gd name="adj" fmla="val 157184"/>
            </a:avLst>
          </a:prstGeom>
          <a:solidFill>
            <a:srgbClr val="4950BC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5487" y="3927634"/>
            <a:ext cx="232648" cy="23264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28811" y="4528899"/>
            <a:ext cx="249864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Flexible Rules Engine</a:t>
            </a:r>
            <a:endParaRPr lang="en-US" sz="1900" dirty="0"/>
          </a:p>
        </p:txBody>
      </p:sp>
      <p:sp>
        <p:nvSpPr>
          <p:cNvPr id="26" name="Text 20"/>
          <p:cNvSpPr/>
          <p:nvPr/>
        </p:nvSpPr>
        <p:spPr>
          <a:xfrm>
            <a:off x="7628811" y="4948238"/>
            <a:ext cx="6106120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modify thresholds, dependencies, and weights through JSON configuration files</a:t>
            </a:r>
            <a:endParaRPr lang="en-US" sz="1500" dirty="0"/>
          </a:p>
        </p:txBody>
      </p:sp>
      <p:sp>
        <p:nvSpPr>
          <p:cNvPr id="27" name="Shape 21"/>
          <p:cNvSpPr/>
          <p:nvPr/>
        </p:nvSpPr>
        <p:spPr>
          <a:xfrm>
            <a:off x="678775" y="6270188"/>
            <a:ext cx="13272849" cy="1431131"/>
          </a:xfrm>
          <a:prstGeom prst="roundRect">
            <a:avLst>
              <a:gd name="adj" fmla="val 7667"/>
            </a:avLst>
          </a:prstGeom>
          <a:solidFill>
            <a:srgbClr val="FFFFFF"/>
          </a:solidFill>
          <a:ln/>
        </p:spPr>
      </p:sp>
      <p:sp>
        <p:nvSpPr>
          <p:cNvPr id="28" name="Shape 22"/>
          <p:cNvSpPr/>
          <p:nvPr/>
        </p:nvSpPr>
        <p:spPr>
          <a:xfrm>
            <a:off x="678775" y="6247328"/>
            <a:ext cx="13272849" cy="91440"/>
          </a:xfrm>
          <a:prstGeom prst="roundRect">
            <a:avLst>
              <a:gd name="adj" fmla="val 89079"/>
            </a:avLst>
          </a:prstGeom>
          <a:solidFill>
            <a:srgbClr val="4950BC"/>
          </a:solidFill>
          <a:ln/>
        </p:spPr>
      </p:sp>
      <p:sp>
        <p:nvSpPr>
          <p:cNvPr id="29" name="Shape 23"/>
          <p:cNvSpPr/>
          <p:nvPr/>
        </p:nvSpPr>
        <p:spPr>
          <a:xfrm>
            <a:off x="7024330" y="5979319"/>
            <a:ext cx="581739" cy="581739"/>
          </a:xfrm>
          <a:prstGeom prst="roundRect">
            <a:avLst>
              <a:gd name="adj" fmla="val 157184"/>
            </a:avLst>
          </a:prstGeom>
          <a:solidFill>
            <a:srgbClr val="4950BC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8876" y="6153745"/>
            <a:ext cx="232648" cy="232648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895469" y="6755011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Scenario Simulation</a:t>
            </a:r>
            <a:endParaRPr lang="en-US" sz="1900" dirty="0"/>
          </a:p>
        </p:txBody>
      </p:sp>
      <p:sp>
        <p:nvSpPr>
          <p:cNvPr id="32" name="Text 25"/>
          <p:cNvSpPr/>
          <p:nvPr/>
        </p:nvSpPr>
        <p:spPr>
          <a:xfrm>
            <a:off x="895469" y="7174349"/>
            <a:ext cx="1283946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various resource scenarios to understand system behavior and optimize response plans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2025-11-28T08:20:22Z</dcterms:created>
  <dcterms:modified xsi:type="dcterms:W3CDTF">2025-11-28T08:20:22Z</dcterms:modified>
</cp:coreProperties>
</file>